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5" r:id="rId8"/>
    <p:sldId id="266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398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AE92-76DD-4AD9-B87A-52DE3BDB71BA}" type="datetimeFigureOut">
              <a:rPr lang="fr-FR" smtClean="0"/>
              <a:pPr/>
              <a:t>16/03/2013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5EA9-2B36-4DB7-9F30-A6BE62987C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AE92-76DD-4AD9-B87A-52DE3BDB71BA}" type="datetimeFigureOut">
              <a:rPr lang="fr-FR" smtClean="0"/>
              <a:pPr/>
              <a:t>16/03/2013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5EA9-2B36-4DB7-9F30-A6BE62987C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AE92-76DD-4AD9-B87A-52DE3BDB71BA}" type="datetimeFigureOut">
              <a:rPr lang="fr-FR" smtClean="0"/>
              <a:pPr/>
              <a:t>16/03/2013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5EA9-2B36-4DB7-9F30-A6BE62987C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AE92-76DD-4AD9-B87A-52DE3BDB71BA}" type="datetimeFigureOut">
              <a:rPr lang="fr-FR" smtClean="0"/>
              <a:pPr/>
              <a:t>16/03/2013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5EA9-2B36-4DB7-9F30-A6BE62987C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AE92-76DD-4AD9-B87A-52DE3BDB71BA}" type="datetimeFigureOut">
              <a:rPr lang="fr-FR" smtClean="0"/>
              <a:pPr/>
              <a:t>16/03/2013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5EA9-2B36-4DB7-9F30-A6BE62987C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AE92-76DD-4AD9-B87A-52DE3BDB71BA}" type="datetimeFigureOut">
              <a:rPr lang="fr-FR" smtClean="0"/>
              <a:pPr/>
              <a:t>16/03/2013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5EA9-2B36-4DB7-9F30-A6BE62987C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AE92-76DD-4AD9-B87A-52DE3BDB71BA}" type="datetimeFigureOut">
              <a:rPr lang="fr-FR" smtClean="0"/>
              <a:pPr/>
              <a:t>16/03/2013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5EA9-2B36-4DB7-9F30-A6BE62987C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AE92-76DD-4AD9-B87A-52DE3BDB71BA}" type="datetimeFigureOut">
              <a:rPr lang="fr-FR" smtClean="0"/>
              <a:pPr/>
              <a:t>16/03/2013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5EA9-2B36-4DB7-9F30-A6BE62987C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AE92-76DD-4AD9-B87A-52DE3BDB71BA}" type="datetimeFigureOut">
              <a:rPr lang="fr-FR" smtClean="0"/>
              <a:pPr/>
              <a:t>16/03/2013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5EA9-2B36-4DB7-9F30-A6BE62987C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AE92-76DD-4AD9-B87A-52DE3BDB71BA}" type="datetimeFigureOut">
              <a:rPr lang="fr-FR" smtClean="0"/>
              <a:pPr/>
              <a:t>16/03/2013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5EA9-2B36-4DB7-9F30-A6BE62987C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AE92-76DD-4AD9-B87A-52DE3BDB71BA}" type="datetimeFigureOut">
              <a:rPr lang="fr-FR" smtClean="0"/>
              <a:pPr/>
              <a:t>16/03/2013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5EA9-2B36-4DB7-9F30-A6BE62987C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2AE92-76DD-4AD9-B87A-52DE3BDB71BA}" type="datetimeFigureOut">
              <a:rPr lang="fr-FR" smtClean="0"/>
              <a:pPr/>
              <a:t>16/03/2013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E5EA9-2B36-4DB7-9F30-A6BE62987C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UVEGARDE bureau:ASSO 06 oct 2012:LOGOS DEF APNRC:Chartreuse-logo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290"/>
            <a:ext cx="3127085" cy="155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643570" y="2071678"/>
            <a:ext cx="2744833" cy="1285884"/>
          </a:xfrm>
          <a:prstGeom prst="rect">
            <a:avLst/>
          </a:prstGeom>
          <a:gradFill rotWithShape="1">
            <a:gsLst>
              <a:gs pos="0">
                <a:srgbClr val="008000">
                  <a:alpha val="50000"/>
                </a:srgbClr>
              </a:gs>
              <a:gs pos="100000">
                <a:srgbClr val="008000">
                  <a:gamma/>
                  <a:tint val="0"/>
                  <a:invGamma/>
                  <a:alpha val="20000"/>
                </a:srgbClr>
              </a:gs>
            </a:gsLst>
            <a:lin ang="5400000" scaled="1"/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L'Homme et la biodiversité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643570" y="3571876"/>
            <a:ext cx="2744833" cy="1357322"/>
          </a:xfrm>
          <a:prstGeom prst="rect">
            <a:avLst/>
          </a:prstGeom>
          <a:gradFill rotWithShape="1">
            <a:gsLst>
              <a:gs pos="0">
                <a:srgbClr val="0000FF">
                  <a:alpha val="50000"/>
                </a:srgbClr>
              </a:gs>
              <a:gs pos="100000">
                <a:srgbClr val="0000FF">
                  <a:gamma/>
                  <a:tint val="0"/>
                  <a:invGamma/>
                  <a:alpha val="20000"/>
                </a:srgbClr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Segoe"/>
              </a:rPr>
              <a:t>L'eau : entre mémoire et devenir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Segoe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643570" y="5214950"/>
            <a:ext cx="2744833" cy="1214446"/>
          </a:xfrm>
          <a:prstGeom prst="rect">
            <a:avLst/>
          </a:prstGeom>
          <a:gradFill rotWithShape="1">
            <a:gsLst>
              <a:gs pos="0">
                <a:srgbClr val="800000">
                  <a:alpha val="50000"/>
                </a:srgbClr>
              </a:gs>
              <a:gs pos="100000">
                <a:srgbClr val="800000">
                  <a:gamma/>
                  <a:tint val="0"/>
                  <a:invGamma/>
                  <a:alpha val="20000"/>
                </a:srgbClr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Patrimoine et culture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"/>
            </a:endParaRPr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963613" y="9712325"/>
            <a:ext cx="6351587" cy="685800"/>
          </a:xfrm>
          <a:prstGeom prst="rect">
            <a:avLst/>
          </a:prstGeom>
          <a:solidFill>
            <a:srgbClr val="EEECE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200" b="1" i="0" u="sng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http://amis.chartreuse.org</a:t>
            </a:r>
            <a:r>
              <a:rPr kumimoji="0" lang="fr-FR" sz="22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	        04 76 35 40 23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Image 9" descr="D:\ASSO 06 oct 2012\13. PHOTOS\PHOTOS EAU\STHUGUESE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142852"/>
            <a:ext cx="4240036" cy="6500834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85720" y="6143644"/>
            <a:ext cx="4143404" cy="489882"/>
          </a:xfrm>
          <a:prstGeom prst="rect">
            <a:avLst/>
          </a:prstGeom>
          <a:solidFill>
            <a:srgbClr val="EEECE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Segoe"/>
              </a:rPr>
              <a:t>http://amis.chartreuse.org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Segoe"/>
              </a:rPr>
              <a:t> 04 76 35 40 23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42876" y="357166"/>
            <a:ext cx="450056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 smtClean="0">
              <a:solidFill>
                <a:schemeClr val="bg1"/>
              </a:solidFill>
              <a:latin typeface="Segoe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600" dirty="0" smtClean="0">
              <a:solidFill>
                <a:schemeClr val="bg1"/>
              </a:solidFill>
              <a:latin typeface="Segoe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rPr>
              <a:t>           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rPr>
              <a:t>Développement durable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rPr>
              <a:t>  </a:t>
            </a:r>
            <a:r>
              <a:rPr kumimoji="0" lang="fr-FR" sz="3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rPr>
              <a:t>Environnement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rPr>
              <a:t>    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rPr>
              <a:t> Participation sociale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3600" dirty="0" smtClean="0">
              <a:solidFill>
                <a:schemeClr val="bg1"/>
              </a:solidFill>
              <a:latin typeface="Segoe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rPr>
              <a:t>Programme </a:t>
            </a:r>
            <a:r>
              <a:rPr lang="fr-F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rPr>
              <a:t>des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rPr>
              <a:t>activités 2013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"/>
            </a:endParaRPr>
          </a:p>
        </p:txBody>
      </p:sp>
      <p:pic>
        <p:nvPicPr>
          <p:cNvPr id="12" name="Image 11" descr="SAUVEGARDE bureau:ASSO 06 oct 2012:LOGOS DEF APNRC:Chartreuse-logo-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7" y="285728"/>
            <a:ext cx="335758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71406" y="101601"/>
            <a:ext cx="8972550" cy="771492"/>
            <a:chOff x="169" y="397"/>
            <a:chExt cx="23529" cy="2007"/>
          </a:xfrm>
          <a:solidFill>
            <a:schemeClr val="accent3"/>
          </a:solidFill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169" y="397"/>
              <a:ext cx="23529" cy="2007"/>
            </a:xfrm>
            <a:prstGeom prst="rect">
              <a:avLst/>
            </a:prstGeom>
            <a:grpFill/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2052" name="Image 10" descr="SAUVEGARDE bureau:ASSO 06 oct 2012:LOGOS DEF APNRC:Chartreuse-logo-2.jpg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6" y="641"/>
              <a:ext cx="3245" cy="1593"/>
            </a:xfrm>
            <a:prstGeom prst="rect">
              <a:avLst/>
            </a:prstGeom>
            <a:grpFill/>
          </p:spPr>
        </p:pic>
      </p:grp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1406" y="6403950"/>
            <a:ext cx="8968988" cy="382636"/>
          </a:xfrm>
          <a:prstGeom prst="rect">
            <a:avLst/>
          </a:prstGeom>
          <a:solidFill>
            <a:schemeClr val="accent3">
              <a:alpha val="70000"/>
            </a:schemeClr>
          </a:solidFill>
          <a:ln w="19050">
            <a:solidFill>
              <a:srgbClr val="17365D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928926" y="142852"/>
            <a:ext cx="4381349" cy="71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"/>
              </a:rPr>
              <a:t>Janvier 2013</a:t>
            </a:r>
          </a:p>
        </p:txBody>
      </p:sp>
      <p:sp>
        <p:nvSpPr>
          <p:cNvPr id="2055" name="Zone de texte 4"/>
          <p:cNvSpPr txBox="1">
            <a:spLocks noChangeArrowheads="1"/>
          </p:cNvSpPr>
          <p:nvPr/>
        </p:nvSpPr>
        <p:spPr bwMode="auto">
          <a:xfrm>
            <a:off x="142844" y="1214422"/>
            <a:ext cx="3643306" cy="2000264"/>
          </a:xfrm>
          <a:prstGeom prst="rect">
            <a:avLst/>
          </a:prstGeom>
          <a:gradFill rotWithShape="1">
            <a:gsLst>
              <a:gs pos="0">
                <a:srgbClr val="0000FF">
                  <a:alpha val="50000"/>
                </a:srgbClr>
              </a:gs>
              <a:gs pos="100000">
                <a:srgbClr val="0000FF">
                  <a:gamma/>
                  <a:tint val="1569"/>
                  <a:invGamma/>
                  <a:alpha val="20000"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 18 </a:t>
            </a:r>
            <a:r>
              <a:rPr lang="fr-FR" sz="2000" b="1" dirty="0">
                <a:solidFill>
                  <a:srgbClr val="000000"/>
                </a:solidFill>
                <a:latin typeface="Segoe"/>
              </a:rPr>
              <a:t>j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anvier :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Un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Bistr'eau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 au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Sappey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 en Chartreuse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fr-FR" sz="2000" dirty="0" smtClean="0">
                <a:solidFill>
                  <a:srgbClr val="000000"/>
                </a:solidFill>
                <a:latin typeface="Segoe"/>
              </a:rPr>
              <a:t>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n partenariat avec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Edytem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, le Parc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 de Chartreuse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 et le Gite du Chant de l'eau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"/>
            </a:endParaRPr>
          </a:p>
        </p:txBody>
      </p:sp>
      <p:pic>
        <p:nvPicPr>
          <p:cNvPr id="1027" name="Picture 3" descr="E:\Chartreuse_2013_03-01\bistreau\Sappey-en-Chartreuse_18-01-13\photos-soirée_18-01-13\DSCN05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214422"/>
            <a:ext cx="4952992" cy="37147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C:\Documents and Settings\iga\Mes documents\Dropbox\Amis_PNRC\ANNLOU TURLOT\programme2013\Annonce-bistreau_bandeau_redu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4357694"/>
            <a:ext cx="5584070" cy="2000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1406" y="101601"/>
            <a:ext cx="8972550" cy="771492"/>
            <a:chOff x="169" y="397"/>
            <a:chExt cx="23529" cy="2007"/>
          </a:xfrm>
          <a:solidFill>
            <a:schemeClr val="accent3"/>
          </a:solidFill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169" y="397"/>
              <a:ext cx="23529" cy="2007"/>
            </a:xfrm>
            <a:prstGeom prst="rect">
              <a:avLst/>
            </a:prstGeom>
            <a:grpFill/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Segoe"/>
              </a:endParaRPr>
            </a:p>
          </p:txBody>
        </p:sp>
        <p:pic>
          <p:nvPicPr>
            <p:cNvPr id="4" name="Image 10" descr="SAUVEGARDE bureau:ASSO 06 oct 2012:LOGOS DEF APNRC:Chartreuse-logo-2.jpg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6" y="641"/>
              <a:ext cx="3245" cy="1593"/>
            </a:xfrm>
            <a:prstGeom prst="rect">
              <a:avLst/>
            </a:prstGeom>
            <a:grpFill/>
          </p:spPr>
        </p:pic>
      </p:grp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1406" y="6403950"/>
            <a:ext cx="8968988" cy="382636"/>
          </a:xfrm>
          <a:prstGeom prst="rect">
            <a:avLst/>
          </a:prstGeom>
          <a:solidFill>
            <a:schemeClr val="accent3">
              <a:alpha val="70000"/>
            </a:schemeClr>
          </a:solidFill>
          <a:ln w="19050">
            <a:solidFill>
              <a:srgbClr val="17365D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Segoe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048171" y="142852"/>
            <a:ext cx="4381349" cy="71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"/>
              </a:rPr>
              <a:t>Mars 2013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42844" y="1142984"/>
            <a:ext cx="8858312" cy="1071570"/>
          </a:xfrm>
          <a:prstGeom prst="rect">
            <a:avLst/>
          </a:prstGeom>
          <a:gradFill rotWithShape="1">
            <a:gsLst>
              <a:gs pos="0">
                <a:srgbClr val="008000">
                  <a:alpha val="50000"/>
                </a:srgbClr>
              </a:gs>
              <a:gs pos="100000">
                <a:srgbClr val="008000">
                  <a:gamma/>
                  <a:tint val="0"/>
                  <a:invGamma/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 12 et 14 mars :</a:t>
            </a:r>
            <a:r>
              <a:rPr lang="fr-FR" sz="2000" dirty="0">
                <a:solidFill>
                  <a:srgbClr val="000000"/>
                </a:solidFill>
                <a:latin typeface="Segoe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Animations scolaires avec les 6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 et 5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 du collège Saint-Bruno d’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Entre-Deux</a:t>
            </a:r>
            <a:r>
              <a:rPr lang="fr-FR" sz="2000" dirty="0" smtClean="0">
                <a:solidFill>
                  <a:srgbClr val="000000"/>
                </a:solidFill>
                <a:latin typeface="Segoe"/>
              </a:rPr>
              <a:t>-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Guiers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"/>
            </a:endParaRPr>
          </a:p>
        </p:txBody>
      </p:sp>
      <p:pic>
        <p:nvPicPr>
          <p:cNvPr id="2050" name="Picture 2" descr="C:\Documents and Settings\iga\Bureau\Animation scolaire\Chartreuse propre\College St Bruno_Entre Deux Guiers\12.03.13_5eme\DSCN0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982381"/>
            <a:ext cx="3643338" cy="2732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1" name="Picture 3" descr="C:\Documents and Settings\iga\Bureau\Animation scolaire\Chartreuse propre\College St Bruno_Entre Deux Guiers\12.03.13_5eme\DSCN06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982412"/>
            <a:ext cx="3643295" cy="2732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C:\Documents and Settings\iga\Bureau\Animation scolaire\Chartreuse propre\College St Bruno_Entre Deux Guiers\14.03.13_6eme\DSCN06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7162" y="4214850"/>
            <a:ext cx="3333730" cy="25002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14282" y="4857760"/>
            <a:ext cx="3357554" cy="1428760"/>
          </a:xfrm>
          <a:prstGeom prst="rect">
            <a:avLst/>
          </a:prstGeom>
          <a:gradFill rotWithShape="1">
            <a:gsLst>
              <a:gs pos="0">
                <a:srgbClr val="008000">
                  <a:alpha val="50000"/>
                </a:srgbClr>
              </a:gs>
              <a:gs pos="100000">
                <a:srgbClr val="008000">
                  <a:gamma/>
                  <a:tint val="0"/>
                  <a:invGamma/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latin typeface="Segoe"/>
              </a:rPr>
              <a:t>Présentation du collectif Chartreuse Propre en salle </a:t>
            </a:r>
          </a:p>
          <a:p>
            <a:r>
              <a:rPr lang="fr-FR" sz="2000" dirty="0" smtClean="0">
                <a:latin typeface="Segoe"/>
              </a:rPr>
              <a:t>et suivi du ramassage dans </a:t>
            </a:r>
          </a:p>
          <a:p>
            <a:r>
              <a:rPr lang="fr-FR" sz="2000" dirty="0" smtClean="0">
                <a:latin typeface="Segoe"/>
              </a:rPr>
              <a:t>le Bois du Marais</a:t>
            </a:r>
            <a:endParaRPr lang="fr-FR" sz="2000" dirty="0">
              <a:latin typeface="Sego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1406" y="101601"/>
            <a:ext cx="8972550" cy="771492"/>
            <a:chOff x="169" y="397"/>
            <a:chExt cx="23529" cy="2007"/>
          </a:xfrm>
          <a:solidFill>
            <a:schemeClr val="accent3"/>
          </a:solidFill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169" y="397"/>
              <a:ext cx="23529" cy="2007"/>
            </a:xfrm>
            <a:prstGeom prst="rect">
              <a:avLst/>
            </a:prstGeom>
            <a:grpFill/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Segoe"/>
              </a:endParaRPr>
            </a:p>
          </p:txBody>
        </p:sp>
        <p:pic>
          <p:nvPicPr>
            <p:cNvPr id="4" name="Image 10" descr="SAUVEGARDE bureau:ASSO 06 oct 2012:LOGOS DEF APNRC:Chartreuse-logo-2.jpg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6" y="641"/>
              <a:ext cx="3245" cy="1593"/>
            </a:xfrm>
            <a:prstGeom prst="rect">
              <a:avLst/>
            </a:prstGeom>
            <a:grpFill/>
          </p:spPr>
        </p:pic>
      </p:grp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1406" y="6403950"/>
            <a:ext cx="8968988" cy="382636"/>
          </a:xfrm>
          <a:prstGeom prst="rect">
            <a:avLst/>
          </a:prstGeom>
          <a:solidFill>
            <a:schemeClr val="accent3">
              <a:alpha val="70000"/>
            </a:schemeClr>
          </a:solidFill>
          <a:ln w="19050">
            <a:solidFill>
              <a:srgbClr val="17365D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Segoe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976733" y="142852"/>
            <a:ext cx="4381349" cy="71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"/>
              </a:rPr>
              <a:t>Avril / Mai 2013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2844" y="3857628"/>
            <a:ext cx="5000660" cy="1443580"/>
          </a:xfrm>
          <a:prstGeom prst="rect">
            <a:avLst/>
          </a:prstGeom>
          <a:gradFill rotWithShape="1">
            <a:gsLst>
              <a:gs pos="0">
                <a:srgbClr val="800000">
                  <a:alpha val="50000"/>
                </a:srgbClr>
              </a:gs>
              <a:gs pos="100000">
                <a:srgbClr val="800000">
                  <a:gamma/>
                  <a:tint val="0"/>
                  <a:invGamma/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 Café Patrimoine à Entre Deux Guiers en partenariat avec la Passion du bois,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 la Mairie et les tourneurs sur bois                     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(date à confirmer)</a:t>
            </a:r>
            <a:endParaRPr kumimoji="0" lang="fr-FR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42844" y="5589240"/>
            <a:ext cx="5000660" cy="50006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"/>
              </a:rPr>
              <a:t> 25 mai 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"/>
              </a:rPr>
              <a:t> Journée des adhérents</a:t>
            </a:r>
          </a:p>
        </p:txBody>
      </p:sp>
      <p:sp>
        <p:nvSpPr>
          <p:cNvPr id="10" name="Zone de texte 4"/>
          <p:cNvSpPr txBox="1">
            <a:spLocks noChangeArrowheads="1"/>
          </p:cNvSpPr>
          <p:nvPr/>
        </p:nvSpPr>
        <p:spPr bwMode="auto">
          <a:xfrm>
            <a:off x="142844" y="1142984"/>
            <a:ext cx="8858312" cy="2643206"/>
          </a:xfrm>
          <a:prstGeom prst="rect">
            <a:avLst/>
          </a:prstGeom>
          <a:gradFill rotWithShape="1">
            <a:gsLst>
              <a:gs pos="0">
                <a:srgbClr val="0000FF">
                  <a:alpha val="50000"/>
                </a:srgbClr>
              </a:gs>
              <a:gs pos="100000">
                <a:srgbClr val="0000FF">
                  <a:gamma/>
                  <a:tint val="1569"/>
                  <a:invGamma/>
                  <a:alpha val="20000"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 4 avril :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Un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Bistr'eau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 à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Coublevie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 12 avril :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Animation scolaire avec les classe de l'école primaire de Coublevie sur l'exposition « En Chartreuse, l'eau est dans tous ses états »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 14 avril :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Stand de présentation des actions « eau » des Amis du Parc de Chartreuse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à la Mairie de Coublevie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 18 mai :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Retour aux Sources à Entremont Le Vieux</a:t>
            </a:r>
            <a:endParaRPr lang="fr-FR" sz="2000" dirty="0">
              <a:latin typeface="Segoe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"/>
            </a:endParaRPr>
          </a:p>
        </p:txBody>
      </p:sp>
      <p:pic>
        <p:nvPicPr>
          <p:cNvPr id="3074" name="Picture 2" descr="C:\Documents and Settings\iga\Mes documents\Dropbox\Amis_PNRC\ANNLOU TURLOT\programme2013\café patrimoine\DSCN04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9530" y="3429000"/>
            <a:ext cx="3550188" cy="26626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1406" y="101601"/>
            <a:ext cx="8972550" cy="771492"/>
            <a:chOff x="169" y="397"/>
            <a:chExt cx="23529" cy="2007"/>
          </a:xfrm>
          <a:solidFill>
            <a:schemeClr val="accent3"/>
          </a:solidFill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169" y="397"/>
              <a:ext cx="23529" cy="2007"/>
            </a:xfrm>
            <a:prstGeom prst="rect">
              <a:avLst/>
            </a:prstGeom>
            <a:grpFill/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Segoe"/>
              </a:endParaRPr>
            </a:p>
          </p:txBody>
        </p:sp>
        <p:pic>
          <p:nvPicPr>
            <p:cNvPr id="4" name="Image 10" descr="SAUVEGARDE bureau:ASSO 06 oct 2012:LOGOS DEF APNRC:Chartreuse-logo-2.jpg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6" y="641"/>
              <a:ext cx="3245" cy="1593"/>
            </a:xfrm>
            <a:prstGeom prst="rect">
              <a:avLst/>
            </a:prstGeom>
            <a:grpFill/>
          </p:spPr>
        </p:pic>
      </p:grp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1406" y="6403950"/>
            <a:ext cx="8968988" cy="382636"/>
          </a:xfrm>
          <a:prstGeom prst="rect">
            <a:avLst/>
          </a:prstGeom>
          <a:solidFill>
            <a:schemeClr val="accent3">
              <a:alpha val="70000"/>
            </a:schemeClr>
          </a:solidFill>
          <a:ln w="19050">
            <a:solidFill>
              <a:srgbClr val="17365D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Segoe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000364" y="142852"/>
            <a:ext cx="3214710" cy="71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"/>
              </a:rPr>
              <a:t>Juin 2013</a:t>
            </a:r>
          </a:p>
        </p:txBody>
      </p:sp>
      <p:sp>
        <p:nvSpPr>
          <p:cNvPr id="7" name="Zone de texte 4"/>
          <p:cNvSpPr txBox="1">
            <a:spLocks noChangeArrowheads="1"/>
          </p:cNvSpPr>
          <p:nvPr/>
        </p:nvSpPr>
        <p:spPr bwMode="auto">
          <a:xfrm>
            <a:off x="142844" y="3075229"/>
            <a:ext cx="5214974" cy="1417741"/>
          </a:xfrm>
          <a:prstGeom prst="rect">
            <a:avLst/>
          </a:prstGeom>
          <a:gradFill rotWithShape="1">
            <a:gsLst>
              <a:gs pos="0">
                <a:srgbClr val="0000FF">
                  <a:alpha val="50000"/>
                </a:srgbClr>
              </a:gs>
              <a:gs pos="100000">
                <a:srgbClr val="0000FF">
                  <a:gamma/>
                  <a:tint val="1569"/>
                  <a:invGamma/>
                  <a:alpha val="20000"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 22 juin: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Retour aux Sources </a:t>
            </a:r>
            <a:r>
              <a:rPr lang="fr-FR" sz="2000" dirty="0" smtClean="0">
                <a:solidFill>
                  <a:srgbClr val="000000"/>
                </a:solidFill>
                <a:latin typeface="Segoe"/>
              </a:rPr>
              <a:t>de la </a:t>
            </a:r>
            <a:r>
              <a:rPr lang="fr-FR" sz="2000" dirty="0" err="1" smtClean="0">
                <a:solidFill>
                  <a:srgbClr val="000000"/>
                </a:solidFill>
                <a:latin typeface="Segoe"/>
              </a:rPr>
              <a:t>Roize</a:t>
            </a:r>
            <a:r>
              <a:rPr lang="fr-FR" sz="2000" dirty="0" smtClean="0">
                <a:solidFill>
                  <a:srgbClr val="000000"/>
                </a:solidFill>
                <a:latin typeface="Segoe"/>
              </a:rPr>
              <a:t>, entre Voreppe et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Pommier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 la Placette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5996" y="4792592"/>
            <a:ext cx="5211822" cy="1012672"/>
          </a:xfrm>
          <a:prstGeom prst="rect">
            <a:avLst/>
          </a:prstGeom>
          <a:gradFill rotWithShape="1">
            <a:gsLst>
              <a:gs pos="0">
                <a:srgbClr val="800000">
                  <a:alpha val="50000"/>
                </a:srgbClr>
              </a:gs>
              <a:gs pos="100000">
                <a:srgbClr val="800000">
                  <a:gamma/>
                  <a:tint val="0"/>
                  <a:invGamma/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 23 juin :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Balade gourmande à Entremont le Vieux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42844" y="1214422"/>
            <a:ext cx="5214974" cy="1822810"/>
          </a:xfrm>
          <a:prstGeom prst="rect">
            <a:avLst/>
          </a:prstGeom>
          <a:gradFill rotWithShape="1">
            <a:gsLst>
              <a:gs pos="0">
                <a:srgbClr val="008000">
                  <a:alpha val="50000"/>
                </a:srgbClr>
              </a:gs>
              <a:gs pos="100000">
                <a:srgbClr val="008000">
                  <a:gamma/>
                  <a:tint val="0"/>
                  <a:invGamma/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 8 juin :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latin typeface="Segoe"/>
              </a:rPr>
              <a:t>Sortie sur « </a:t>
            </a:r>
            <a:r>
              <a:rPr lang="fr-FR" sz="2000" i="1" dirty="0" smtClean="0">
                <a:solidFill>
                  <a:srgbClr val="000000"/>
                </a:solidFill>
                <a:latin typeface="Segoe"/>
              </a:rPr>
              <a:t>le chemin des Orchidées » </a:t>
            </a:r>
            <a:r>
              <a:rPr lang="fr-FR" sz="2000" dirty="0" smtClean="0">
                <a:solidFill>
                  <a:srgbClr val="000000"/>
                </a:solidFill>
                <a:latin typeface="Segoe"/>
              </a:rPr>
              <a:t>avec Lise Rey, à Saint Pierre de Chartreuse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"/>
            </a:endParaRPr>
          </a:p>
        </p:txBody>
      </p:sp>
      <p:pic>
        <p:nvPicPr>
          <p:cNvPr id="4098" name="Picture 2" descr="C:\Documents and Settings\iga\Mes documents\Dropbox\Amis_PNRC\ANNLOU TURLOT\programme2013\balade orchidée\S525591_Mesage_P5557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214422"/>
            <a:ext cx="3427111" cy="2571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9" name="Picture 3" descr="C:\Documents and Settings\iga\Mes documents\Dropbox\Amis_PNRC\ANNLOU TURLOT\programme2013\balade gourmande\traversée forestière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000504"/>
            <a:ext cx="3429024" cy="2571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71406" y="6403950"/>
            <a:ext cx="8968988" cy="382636"/>
          </a:xfrm>
          <a:prstGeom prst="rect">
            <a:avLst/>
          </a:prstGeom>
          <a:solidFill>
            <a:schemeClr val="accent3">
              <a:alpha val="70000"/>
            </a:schemeClr>
          </a:solidFill>
          <a:ln w="19050">
            <a:solidFill>
              <a:srgbClr val="17365D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1406" y="101601"/>
            <a:ext cx="8972550" cy="771492"/>
            <a:chOff x="169" y="397"/>
            <a:chExt cx="23529" cy="2007"/>
          </a:xfrm>
          <a:solidFill>
            <a:schemeClr val="accent3"/>
          </a:solidFill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69" y="397"/>
              <a:ext cx="23529" cy="2007"/>
            </a:xfrm>
            <a:prstGeom prst="rect">
              <a:avLst/>
            </a:prstGeom>
            <a:grpFill/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5" name="Image 10" descr="SAUVEGARDE bureau:ASSO 06 oct 2012:LOGOS DEF APNRC:Chartreuse-logo-2.jpg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6" y="641"/>
              <a:ext cx="3245" cy="1593"/>
            </a:xfrm>
            <a:prstGeom prst="rect">
              <a:avLst/>
            </a:prstGeom>
            <a:grpFill/>
          </p:spPr>
        </p:pic>
      </p:grp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928926" y="142852"/>
            <a:ext cx="4381349" cy="71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"/>
              </a:rPr>
              <a:t>Octobre 2013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844" y="1142984"/>
            <a:ext cx="8929750" cy="1571636"/>
          </a:xfrm>
          <a:prstGeom prst="rect">
            <a:avLst/>
          </a:prstGeom>
          <a:gradFill rotWithShape="1">
            <a:gsLst>
              <a:gs pos="0">
                <a:srgbClr val="008000">
                  <a:alpha val="50000"/>
                </a:srgbClr>
              </a:gs>
              <a:gs pos="100000">
                <a:srgbClr val="008000">
                  <a:gamma/>
                  <a:tint val="0"/>
                  <a:invGamma/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 4 octobre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: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latin typeface="Segoe"/>
              </a:rPr>
              <a:t>Animation Chartreuse Propre sur 4 sites à déterminer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 Sortie géologie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fr-FR" sz="2000" dirty="0" smtClean="0">
                <a:solidFill>
                  <a:srgbClr val="000000"/>
                </a:solidFill>
                <a:latin typeface="Segoe"/>
              </a:rPr>
              <a:t> Sortie plantes avec Lise Rey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"/>
            </a:endParaRPr>
          </a:p>
        </p:txBody>
      </p:sp>
      <p:pic>
        <p:nvPicPr>
          <p:cNvPr id="5122" name="Picture 2" descr="C:\Documents and Settings\iga\Mes documents\Dropbox\Amis_PNRC\ANNLOU TURLOT\programme2013\chartreuse propre\PA020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643050"/>
            <a:ext cx="4648001" cy="3486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6" name="Picture 6" descr="C:\Documents and Settings\iga\Mes documents\Dropbox\Amis_PNRC\ANNLOU TURLOT\programme2013\sortie geologie\P61611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930671"/>
            <a:ext cx="3544758" cy="26585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7" name="Picture 7" descr="E:\ASSO 06 oct 2012\1. BIODIVERSITE\2. SORTIES THEMATIQUES\SORTIES 2012\PLANTES\Plantes médicinales &amp; culinaires\P11106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714884"/>
            <a:ext cx="3429025" cy="19288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1406" y="101601"/>
            <a:ext cx="8972550" cy="771492"/>
            <a:chOff x="169" y="397"/>
            <a:chExt cx="23529" cy="2007"/>
          </a:xfrm>
          <a:solidFill>
            <a:schemeClr val="accent3"/>
          </a:solidFill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169" y="397"/>
              <a:ext cx="23529" cy="2007"/>
            </a:xfrm>
            <a:prstGeom prst="rect">
              <a:avLst/>
            </a:prstGeom>
            <a:grpFill/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4" name="Image 10" descr="SAUVEGARDE bureau:ASSO 06 oct 2012:LOGOS DEF APNRC:Chartreuse-logo-2.jpg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6" y="641"/>
              <a:ext cx="3245" cy="1593"/>
            </a:xfrm>
            <a:prstGeom prst="rect">
              <a:avLst/>
            </a:prstGeom>
            <a:grpFill/>
          </p:spPr>
        </p:pic>
      </p:grp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1406" y="6403950"/>
            <a:ext cx="8968988" cy="382636"/>
          </a:xfrm>
          <a:prstGeom prst="rect">
            <a:avLst/>
          </a:prstGeom>
          <a:solidFill>
            <a:schemeClr val="accent3">
              <a:alpha val="70000"/>
            </a:schemeClr>
          </a:solidFill>
          <a:ln w="19050">
            <a:solidFill>
              <a:srgbClr val="17365D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786050" y="142852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Segoe"/>
              </a:rPr>
              <a:t>Activités sur l’année</a:t>
            </a:r>
            <a:endParaRPr lang="fr-FR" sz="4000" dirty="0">
              <a:latin typeface="Segoe"/>
            </a:endParaRPr>
          </a:p>
        </p:txBody>
      </p:sp>
      <p:sp>
        <p:nvSpPr>
          <p:cNvPr id="8" name="Zone de texte 4"/>
          <p:cNvSpPr txBox="1">
            <a:spLocks noChangeArrowheads="1"/>
          </p:cNvSpPr>
          <p:nvPr/>
        </p:nvSpPr>
        <p:spPr bwMode="auto">
          <a:xfrm>
            <a:off x="395536" y="1988840"/>
            <a:ext cx="3960440" cy="3312368"/>
          </a:xfrm>
          <a:prstGeom prst="rect">
            <a:avLst/>
          </a:prstGeom>
          <a:gradFill rotWithShape="1">
            <a:gsLst>
              <a:gs pos="0">
                <a:srgbClr val="0000FF">
                  <a:alpha val="50000"/>
                </a:srgbClr>
              </a:gs>
              <a:gs pos="100000">
                <a:srgbClr val="0000FF">
                  <a:gamma/>
                  <a:tint val="1569"/>
                  <a:invGamma/>
                  <a:alpha val="20000"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Ø"/>
            </a:pPr>
            <a:r>
              <a:rPr lang="fr-FR" sz="2000" dirty="0" smtClean="0">
                <a:latin typeface="Segoe"/>
              </a:rPr>
              <a:t> Inventaire du petit patrimoine lié à l’eau et mise en ligne de sentiers virtuels sur le thème de l’eau</a:t>
            </a:r>
          </a:p>
          <a:p>
            <a:pPr>
              <a:buFont typeface="Wingdings" pitchFamily="2" charset="2"/>
              <a:buChar char="Ø"/>
            </a:pPr>
            <a:endParaRPr lang="fr-FR" sz="1000" dirty="0" smtClean="0">
              <a:latin typeface="Segoe"/>
            </a:endParaRPr>
          </a:p>
          <a:p>
            <a:pPr>
              <a:buFont typeface="Wingdings" pitchFamily="2" charset="2"/>
              <a:buChar char="Ø"/>
            </a:pPr>
            <a:r>
              <a:rPr lang="fr-FR" sz="2000" dirty="0" smtClean="0">
                <a:latin typeface="Segoe"/>
              </a:rPr>
              <a:t> Mise en ligne de travaux d’Alain </a:t>
            </a:r>
            <a:r>
              <a:rPr lang="fr-FR" sz="2000" dirty="0" err="1" smtClean="0">
                <a:latin typeface="Segoe"/>
              </a:rPr>
              <a:t>Schrambach</a:t>
            </a:r>
            <a:r>
              <a:rPr lang="fr-FR" sz="2000" dirty="0" smtClean="0">
                <a:latin typeface="Segoe"/>
              </a:rPr>
              <a:t> sur la Chartreuse</a:t>
            </a:r>
          </a:p>
          <a:p>
            <a:pPr>
              <a:buFont typeface="Wingdings" pitchFamily="2" charset="2"/>
              <a:buChar char="Ø"/>
            </a:pPr>
            <a:endParaRPr lang="fr-FR" sz="1000" dirty="0" smtClean="0">
              <a:latin typeface="Segoe"/>
            </a:endParaRPr>
          </a:p>
          <a:p>
            <a:pPr>
              <a:buFont typeface="Wingdings" pitchFamily="2" charset="2"/>
              <a:buChar char="Ø"/>
            </a:pPr>
            <a:r>
              <a:rPr lang="fr-FR" sz="2000" dirty="0" smtClean="0">
                <a:latin typeface="Segoe"/>
              </a:rPr>
              <a:t> Mise à disposition de l’expo de l’eau (écoles, bibliothèques…)</a:t>
            </a:r>
            <a:endParaRPr lang="fr-FR" sz="2000" dirty="0" smtClean="0">
              <a:latin typeface="Segoe"/>
            </a:endParaRPr>
          </a:p>
          <a:p>
            <a:endParaRPr lang="fr-FR" sz="2000" dirty="0" smtClean="0">
              <a:latin typeface="Segoe"/>
            </a:endParaRP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4933180" y="2007080"/>
          <a:ext cx="3714776" cy="2625050"/>
        </p:xfrm>
        <a:graphic>
          <a:graphicData uri="http://schemas.openxmlformats.org/presentationml/2006/ole">
            <p:oleObj spid="_x0000_s7171" name="PDF" r:id="rId4" imgW="0" imgH="0" progId="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1406" y="101601"/>
            <a:ext cx="8972550" cy="771492"/>
            <a:chOff x="169" y="397"/>
            <a:chExt cx="23529" cy="2007"/>
          </a:xfrm>
          <a:solidFill>
            <a:schemeClr val="accent3"/>
          </a:solidFill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169" y="397"/>
              <a:ext cx="23529" cy="2007"/>
            </a:xfrm>
            <a:prstGeom prst="rect">
              <a:avLst/>
            </a:prstGeom>
            <a:grpFill/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4" name="Image 10" descr="SAUVEGARDE bureau:ASSO 06 oct 2012:LOGOS DEF APNRC:Chartreuse-logo-2.jpg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6" y="641"/>
              <a:ext cx="3245" cy="1593"/>
            </a:xfrm>
            <a:prstGeom prst="rect">
              <a:avLst/>
            </a:prstGeom>
            <a:grpFill/>
          </p:spPr>
        </p:pic>
      </p:grp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1406" y="6403950"/>
            <a:ext cx="8968988" cy="382636"/>
          </a:xfrm>
          <a:prstGeom prst="rect">
            <a:avLst/>
          </a:prstGeom>
          <a:solidFill>
            <a:schemeClr val="accent3">
              <a:alpha val="70000"/>
            </a:schemeClr>
          </a:solidFill>
          <a:ln w="19050">
            <a:solidFill>
              <a:srgbClr val="17365D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786050" y="142852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Segoe"/>
              </a:rPr>
              <a:t>Activités sur l’année</a:t>
            </a:r>
            <a:endParaRPr lang="fr-FR" sz="4000" dirty="0">
              <a:latin typeface="Segoe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860032" y="1228810"/>
            <a:ext cx="3814714" cy="2376264"/>
          </a:xfrm>
          <a:prstGeom prst="rect">
            <a:avLst/>
          </a:prstGeom>
          <a:gradFill rotWithShape="1">
            <a:gsLst>
              <a:gs pos="0">
                <a:srgbClr val="008000">
                  <a:alpha val="50000"/>
                </a:srgbClr>
              </a:gs>
              <a:gs pos="100000">
                <a:srgbClr val="008000">
                  <a:gamma/>
                  <a:tint val="0"/>
                  <a:invGamma/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Ø"/>
            </a:pPr>
            <a:r>
              <a:rPr lang="fr-FR" sz="2000" dirty="0" smtClean="0">
                <a:latin typeface="Segoe"/>
              </a:rPr>
              <a:t> Repérage des décharges sauvages pour le collectif Chartreuse </a:t>
            </a:r>
            <a:r>
              <a:rPr lang="fr-FR" sz="2000" dirty="0" smtClean="0">
                <a:latin typeface="Segoe"/>
              </a:rPr>
              <a:t>Propre</a:t>
            </a:r>
          </a:p>
          <a:p>
            <a:pPr>
              <a:buFont typeface="Wingdings" pitchFamily="2" charset="2"/>
              <a:buChar char="Ø"/>
            </a:pPr>
            <a:endParaRPr lang="fr-FR" sz="2000" dirty="0" smtClean="0">
              <a:latin typeface="Segoe"/>
            </a:endParaRPr>
          </a:p>
          <a:p>
            <a:pPr>
              <a:buFont typeface="Wingdings" pitchFamily="2" charset="2"/>
              <a:buChar char="Ø"/>
            </a:pPr>
            <a:r>
              <a:rPr lang="fr-FR" sz="2000" dirty="0" smtClean="0">
                <a:latin typeface="Segoe"/>
              </a:rPr>
              <a:t> Coordination d’une animation scolaire en partenariat avec la FRAPNA Isère</a:t>
            </a:r>
            <a:endParaRPr lang="fr-FR" sz="2000" dirty="0" smtClean="0">
              <a:latin typeface="Segoe"/>
            </a:endParaRPr>
          </a:p>
        </p:txBody>
      </p:sp>
      <p:pic>
        <p:nvPicPr>
          <p:cNvPr id="7172" name="Picture 4" descr="E:\ASSO 06 oct 2012\1. BIODIVERSITE\3.CHARTREUSE PROPRE\2012\RAMASSAGE 2012\Le Touvet - Montabon\P1120406.JPG"/>
          <p:cNvPicPr>
            <a:picLocks noChangeAspect="1" noChangeArrowheads="1"/>
          </p:cNvPicPr>
          <p:nvPr/>
        </p:nvPicPr>
        <p:blipFill>
          <a:blip r:embed="rId3" cstate="print"/>
          <a:srcRect t="12092" b="13524"/>
          <a:stretch>
            <a:fillRect/>
          </a:stretch>
        </p:blipFill>
        <p:spPr bwMode="auto">
          <a:xfrm>
            <a:off x="357728" y="1804874"/>
            <a:ext cx="3786214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23528" y="3960554"/>
            <a:ext cx="3816424" cy="1012672"/>
          </a:xfrm>
          <a:prstGeom prst="rect">
            <a:avLst/>
          </a:prstGeom>
          <a:gradFill rotWithShape="1">
            <a:gsLst>
              <a:gs pos="0">
                <a:srgbClr val="800000">
                  <a:alpha val="50000"/>
                </a:srgbClr>
              </a:gs>
              <a:gs pos="100000">
                <a:srgbClr val="800000">
                  <a:gamma/>
                  <a:tint val="0"/>
                  <a:invGamma/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Préparation des projets 2014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 avec notamment un axe « Moyen-âge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 en Chartreuse ».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"/>
            </a:endParaRPr>
          </a:p>
        </p:txBody>
      </p:sp>
      <p:pic>
        <p:nvPicPr>
          <p:cNvPr id="13" name="Image 12" descr="K-7D (3795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749090"/>
            <a:ext cx="3528392" cy="2344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71406" y="6403950"/>
            <a:ext cx="8968988" cy="382636"/>
          </a:xfrm>
          <a:prstGeom prst="rect">
            <a:avLst/>
          </a:prstGeom>
          <a:solidFill>
            <a:schemeClr val="accent3">
              <a:alpha val="70000"/>
            </a:schemeClr>
          </a:solidFill>
          <a:ln w="19050">
            <a:solidFill>
              <a:srgbClr val="17365D"/>
            </a:solidFill>
            <a:miter lim="800000"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1406" y="101601"/>
            <a:ext cx="8972550" cy="771492"/>
            <a:chOff x="169" y="397"/>
            <a:chExt cx="23529" cy="2007"/>
          </a:xfrm>
          <a:solidFill>
            <a:schemeClr val="accent3"/>
          </a:solidFill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69" y="397"/>
              <a:ext cx="23529" cy="2007"/>
            </a:xfrm>
            <a:prstGeom prst="rect">
              <a:avLst/>
            </a:prstGeom>
            <a:grpFill/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5" name="Image 10" descr="SAUVEGARDE bureau:ASSO 06 oct 2012:LOGOS DEF APNRC:Chartreuse-logo-2.jpg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6" y="641"/>
              <a:ext cx="3245" cy="1593"/>
            </a:xfrm>
            <a:prstGeom prst="rect">
              <a:avLst/>
            </a:prstGeom>
            <a:grpFill/>
          </p:spPr>
        </p:pic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071670" y="142852"/>
            <a:ext cx="6858048" cy="71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4000" dirty="0" smtClean="0">
                <a:latin typeface="Segoe"/>
              </a:rPr>
              <a:t>Activités e</a:t>
            </a: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"/>
              </a:rPr>
              <a:t>ncore à positionner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857620" y="4857760"/>
            <a:ext cx="2928958" cy="947504"/>
          </a:xfrm>
          <a:prstGeom prst="rect">
            <a:avLst/>
          </a:prstGeom>
          <a:gradFill rotWithShape="1">
            <a:gsLst>
              <a:gs pos="0">
                <a:srgbClr val="800000">
                  <a:alpha val="50000"/>
                </a:srgbClr>
              </a:gs>
              <a:gs pos="100000">
                <a:srgbClr val="800000">
                  <a:gamma/>
                  <a:tint val="0"/>
                  <a:invGamma/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"/>
              </a:rPr>
              <a:t> 3 Cafés Patrimoine</a:t>
            </a:r>
            <a:endParaRPr kumimoji="0" lang="fr-FR" sz="20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Segoe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"/>
            </a:endParaRPr>
          </a:p>
        </p:txBody>
      </p:sp>
      <p:sp>
        <p:nvSpPr>
          <p:cNvPr id="9" name="Zone de texte 4"/>
          <p:cNvSpPr txBox="1">
            <a:spLocks noChangeArrowheads="1"/>
          </p:cNvSpPr>
          <p:nvPr/>
        </p:nvSpPr>
        <p:spPr bwMode="auto">
          <a:xfrm>
            <a:off x="142844" y="4857760"/>
            <a:ext cx="3429024" cy="928694"/>
          </a:xfrm>
          <a:prstGeom prst="rect">
            <a:avLst/>
          </a:prstGeom>
          <a:gradFill rotWithShape="1">
            <a:gsLst>
              <a:gs pos="0">
                <a:srgbClr val="0000FF">
                  <a:alpha val="50000"/>
                </a:srgbClr>
              </a:gs>
              <a:gs pos="100000">
                <a:srgbClr val="0000FF">
                  <a:gamma/>
                  <a:tint val="1569"/>
                  <a:invGamma/>
                  <a:alpha val="20000"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"/>
              </a:rPr>
              <a:t> 2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egoe"/>
              </a:rPr>
              <a:t>Bistr’eau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fr-FR" sz="2000" dirty="0" smtClean="0">
                <a:latin typeface="Segoe"/>
              </a:rPr>
              <a:t> 1 Traçage participatif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42844" y="1142984"/>
            <a:ext cx="6143668" cy="3429024"/>
          </a:xfrm>
          <a:prstGeom prst="rect">
            <a:avLst/>
          </a:prstGeom>
          <a:gradFill rotWithShape="1">
            <a:gsLst>
              <a:gs pos="0">
                <a:srgbClr val="008000">
                  <a:alpha val="50000"/>
                </a:srgbClr>
              </a:gs>
              <a:gs pos="100000">
                <a:srgbClr val="008000">
                  <a:gamma/>
                  <a:tint val="0"/>
                  <a:invGamma/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"/>
              </a:rPr>
              <a:t>1 sortie plantes avec l’association « Les Relais de la Chartreuse » au Col de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egoe"/>
              </a:rPr>
              <a:t>Marcieu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fr-FR" sz="2000" dirty="0" smtClean="0">
                <a:latin typeface="Segoe"/>
              </a:rPr>
              <a:t>Des ateliers biodiversité dans les domaines de 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Segoe"/>
              </a:rPr>
              <a:t>L’ agriculture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Segoe"/>
              </a:rPr>
              <a:t>La foresterie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Segoe"/>
              </a:rPr>
              <a:t>L’ </a:t>
            </a:r>
            <a:r>
              <a:rPr lang="fr-FR" sz="2000" dirty="0">
                <a:latin typeface="Segoe"/>
              </a:rPr>
              <a:t>aménagement du </a:t>
            </a:r>
            <a:r>
              <a:rPr lang="fr-FR" sz="2000" dirty="0" smtClean="0">
                <a:latin typeface="Segoe"/>
              </a:rPr>
              <a:t>territoire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Segoe"/>
              </a:rPr>
              <a:t>Le </a:t>
            </a:r>
            <a:r>
              <a:rPr lang="fr-FR" sz="2000" dirty="0">
                <a:latin typeface="Segoe"/>
              </a:rPr>
              <a:t>tourisme et </a:t>
            </a:r>
            <a:r>
              <a:rPr lang="fr-FR" sz="2000" dirty="0" smtClean="0">
                <a:latin typeface="Segoe"/>
              </a:rPr>
              <a:t>loisirs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Segoe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"/>
              </a:rPr>
              <a:t>1 Animation Chartreuse Propre </a:t>
            </a:r>
          </a:p>
        </p:txBody>
      </p:sp>
      <p:pic>
        <p:nvPicPr>
          <p:cNvPr id="6146" name="Picture 2" descr="E:\ASSO 06 oct 2012\2. EAU\6. TRACAGE\TRACAGE\PHOTOS traçage\P6040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518165"/>
            <a:ext cx="2857520" cy="2143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285</Words>
  <Application>Microsoft Office PowerPoint</Application>
  <PresentationFormat>Affichage à l'écran (4:3)</PresentationFormat>
  <Paragraphs>64</Paragraphs>
  <Slides>9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Thème Office</vt:lpstr>
      <vt:lpstr>PDF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Guigui</dc:creator>
  <cp:lastModifiedBy>PROVENT</cp:lastModifiedBy>
  <cp:revision>43</cp:revision>
  <dcterms:created xsi:type="dcterms:W3CDTF">2013-03-14T09:52:30Z</dcterms:created>
  <dcterms:modified xsi:type="dcterms:W3CDTF">2013-03-16T05:07:13Z</dcterms:modified>
</cp:coreProperties>
</file>